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0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0.png"/><Relationship Id="rId5" Type="http://schemas.microsoft.com/office/2007/relationships/media" Target="../media/media3.mp4"/><Relationship Id="rId10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hyperlink" Target="https://github.com/agentuniverse-ai/agentUniverse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10.40.229.7:8000/frontend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110.40.229.7:8000/frontend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32-SoundTech/SoundTech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7A41-514C-CFD4-067D-ED076AC77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0129"/>
            <a:ext cx="9144000" cy="1172263"/>
          </a:xfrm>
        </p:spPr>
        <p:txBody>
          <a:bodyPr/>
          <a:lstStyle/>
          <a:p>
            <a:r>
              <a:rPr lang="zh-CN" altLang="en-US" dirty="0"/>
              <a:t>丁炜宸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C0A3F4-8B70-F330-E500-17129C1E78F7}"/>
              </a:ext>
            </a:extLst>
          </p:cNvPr>
          <p:cNvSpPr txBox="1"/>
          <p:nvPr/>
        </p:nvSpPr>
        <p:spPr>
          <a:xfrm>
            <a:off x="931653" y="3429000"/>
            <a:ext cx="1060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项目需求对接</a:t>
            </a:r>
            <a:endParaRPr lang="en-US" altLang="zh-CN" sz="4000" dirty="0"/>
          </a:p>
          <a:p>
            <a:pPr algn="ctr"/>
            <a:r>
              <a:rPr lang="zh-CN" altLang="en-US" sz="4000" dirty="0"/>
              <a:t>技术选型</a:t>
            </a:r>
            <a:endParaRPr lang="en-US" altLang="zh-CN" sz="4000" dirty="0"/>
          </a:p>
          <a:p>
            <a:pPr algn="ctr"/>
            <a:r>
              <a:rPr lang="zh-CN" altLang="en-US" sz="4000" dirty="0"/>
              <a:t>前端界面设计</a:t>
            </a:r>
          </a:p>
        </p:txBody>
      </p:sp>
    </p:spTree>
    <p:extLst>
      <p:ext uri="{BB962C8B-B14F-4D97-AF65-F5344CB8AC3E}">
        <p14:creationId xmlns:p14="http://schemas.microsoft.com/office/powerpoint/2010/main" val="97948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D676F-7AF4-6AE5-8DDF-E8E2C958FAC8}"/>
              </a:ext>
            </a:extLst>
          </p:cNvPr>
          <p:cNvSpPr txBox="1">
            <a:spLocks/>
          </p:cNvSpPr>
          <p:nvPr/>
        </p:nvSpPr>
        <p:spPr>
          <a:xfrm>
            <a:off x="889959" y="843241"/>
            <a:ext cx="10515600" cy="8201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前端设计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0D60D6-6D4E-01BD-4CA4-980ADAE9E0CF}"/>
              </a:ext>
            </a:extLst>
          </p:cNvPr>
          <p:cNvSpPr txBox="1">
            <a:spLocks/>
          </p:cNvSpPr>
          <p:nvPr/>
        </p:nvSpPr>
        <p:spPr>
          <a:xfrm>
            <a:off x="838200" y="1663422"/>
            <a:ext cx="10515600" cy="487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Three.js </a:t>
            </a:r>
            <a:r>
              <a:rPr lang="zh-CN" altLang="en-US" dirty="0"/>
              <a:t>、</a:t>
            </a:r>
            <a:r>
              <a:rPr lang="en-US" altLang="zh-CN" dirty="0"/>
              <a:t>3D-SVG</a:t>
            </a:r>
            <a:r>
              <a:rPr lang="zh-CN" altLang="en-US" dirty="0"/>
              <a:t>设计</a:t>
            </a:r>
            <a:endParaRPr lang="en-US" altLang="zh-CN" dirty="0"/>
          </a:p>
          <a:p>
            <a:r>
              <a:rPr lang="zh-CN" altLang="en-US" dirty="0"/>
              <a:t>交互动画设计、界面动效设计、视觉传达设计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F976F8-9D1F-E9FA-C2E9-DD6318D26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958" y="2744599"/>
            <a:ext cx="1594994" cy="3600000"/>
          </a:xfrm>
          <a:prstGeom prst="rect">
            <a:avLst/>
          </a:prstGeom>
        </p:spPr>
      </p:pic>
      <p:pic>
        <p:nvPicPr>
          <p:cNvPr id="6" name="20251010-1806-47.0064662">
            <a:hlinkClick r:id="" action="ppaction://media"/>
            <a:extLst>
              <a:ext uri="{FF2B5EF4-FFF2-40B4-BE49-F238E27FC236}">
                <a16:creationId xmlns:a16="http://schemas.microsoft.com/office/drawing/2014/main" id="{9277DCB0-40A6-3D3E-3B46-6F4FB95EE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84952" y="2744599"/>
            <a:ext cx="5661666" cy="3600000"/>
          </a:xfrm>
          <a:prstGeom prst="rect">
            <a:avLst/>
          </a:prstGeom>
        </p:spPr>
      </p:pic>
      <p:pic>
        <p:nvPicPr>
          <p:cNvPr id="7" name="20251010-1809-49.3108671">
            <a:hlinkClick r:id="" action="ppaction://media"/>
            <a:extLst>
              <a:ext uri="{FF2B5EF4-FFF2-40B4-BE49-F238E27FC236}">
                <a16:creationId xmlns:a16="http://schemas.microsoft.com/office/drawing/2014/main" id="{549B0EBA-9491-FA73-6F52-6C15AF087B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6618" y="2744599"/>
            <a:ext cx="2833333" cy="1800000"/>
          </a:xfrm>
          <a:prstGeom prst="rect">
            <a:avLst/>
          </a:prstGeom>
        </p:spPr>
      </p:pic>
      <p:pic>
        <p:nvPicPr>
          <p:cNvPr id="8" name="20251010-1810-46.0281853">
            <a:hlinkClick r:id="" action="ppaction://media"/>
            <a:extLst>
              <a:ext uri="{FF2B5EF4-FFF2-40B4-BE49-F238E27FC236}">
                <a16:creationId xmlns:a16="http://schemas.microsoft.com/office/drawing/2014/main" id="{A0311F62-42C8-A5B0-3E5D-046CC6708F9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56618" y="4474294"/>
            <a:ext cx="282333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4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42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70EBF-72DC-AEA9-5267-41532ABDC6FA}"/>
              </a:ext>
            </a:extLst>
          </p:cNvPr>
          <p:cNvSpPr txBox="1">
            <a:spLocks/>
          </p:cNvSpPr>
          <p:nvPr/>
        </p:nvSpPr>
        <p:spPr>
          <a:xfrm>
            <a:off x="665671" y="57216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多智能体</a:t>
            </a:r>
            <a:r>
              <a:rPr lang="en-US" altLang="zh-CN" dirty="0"/>
              <a:t>-</a:t>
            </a:r>
            <a:r>
              <a:rPr lang="zh-CN" altLang="en-US" dirty="0"/>
              <a:t>知识库协作平台（</a:t>
            </a:r>
            <a:r>
              <a:rPr lang="en-US" altLang="zh-CN" dirty="0"/>
              <a:t>V2.0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 descr="图形用户界面, 网站&#10;&#10;AI 生成的内容可能不正确。">
            <a:extLst>
              <a:ext uri="{FF2B5EF4-FFF2-40B4-BE49-F238E27FC236}">
                <a16:creationId xmlns:a16="http://schemas.microsoft.com/office/drawing/2014/main" id="{9545421B-6A0E-605E-6242-644FA2293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1" y="1616015"/>
            <a:ext cx="5814546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C4EBEB-0C98-B644-8D3A-53FB37877902}"/>
              </a:ext>
            </a:extLst>
          </p:cNvPr>
          <p:cNvSpPr txBox="1"/>
          <p:nvPr/>
        </p:nvSpPr>
        <p:spPr>
          <a:xfrm>
            <a:off x="1069674" y="490268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hlinkClick r:id="rId5"/>
              </a:rPr>
              <a:t>蚂蚁集团：</a:t>
            </a:r>
            <a:r>
              <a:rPr lang="en-US" altLang="zh-CN" sz="3200" dirty="0" err="1">
                <a:hlinkClick r:id="rId5"/>
              </a:rPr>
              <a:t>AgentUniverse</a:t>
            </a:r>
            <a:endParaRPr lang="zh-CN" altLang="en-US" sz="3200" dirty="0"/>
          </a:p>
        </p:txBody>
      </p:sp>
      <p:pic>
        <p:nvPicPr>
          <p:cNvPr id="7" name="20251010-1820-33.9246264">
            <a:hlinkClick r:id="" action="ppaction://media"/>
            <a:extLst>
              <a:ext uri="{FF2B5EF4-FFF2-40B4-BE49-F238E27FC236}">
                <a16:creationId xmlns:a16="http://schemas.microsoft.com/office/drawing/2014/main" id="{8FF31BE1-EBED-91EA-285F-4B973C19A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0217" y="1616015"/>
            <a:ext cx="5184000" cy="43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7E99D-3CDF-1184-98AB-208D48504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7520A-CB1F-6862-C1E2-225A3515C953}"/>
              </a:ext>
            </a:extLst>
          </p:cNvPr>
          <p:cNvSpPr txBox="1">
            <a:spLocks/>
          </p:cNvSpPr>
          <p:nvPr/>
        </p:nvSpPr>
        <p:spPr>
          <a:xfrm>
            <a:off x="665671" y="57216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数字人伴学平台（</a:t>
            </a:r>
            <a:r>
              <a:rPr lang="en-US" altLang="zh-CN" dirty="0"/>
              <a:t>V3.0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DFBA02-5E4E-A3B1-1B7F-96114E793616}"/>
              </a:ext>
            </a:extLst>
          </p:cNvPr>
          <p:cNvSpPr txBox="1">
            <a:spLocks/>
          </p:cNvSpPr>
          <p:nvPr/>
        </p:nvSpPr>
        <p:spPr>
          <a:xfrm>
            <a:off x="838200" y="1663422"/>
            <a:ext cx="10515600" cy="487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wave2lip</a:t>
            </a:r>
            <a:r>
              <a:rPr lang="zh-CN" altLang="en-US" dirty="0"/>
              <a:t>、</a:t>
            </a:r>
            <a:r>
              <a:rPr lang="en-US" altLang="zh-CN" dirty="0" err="1"/>
              <a:t>LivePortrait</a:t>
            </a:r>
            <a:r>
              <a:rPr lang="zh-CN" altLang="en-US" dirty="0"/>
              <a:t>、</a:t>
            </a:r>
            <a:r>
              <a:rPr lang="en-US" altLang="zh-CN" dirty="0" err="1"/>
              <a:t>EchoMimic</a:t>
            </a:r>
            <a:r>
              <a:rPr lang="zh-CN" altLang="en-US" dirty="0"/>
              <a:t>、</a:t>
            </a:r>
            <a:r>
              <a:rPr lang="en-US" altLang="zh-CN" dirty="0"/>
              <a:t>LAM</a:t>
            </a:r>
            <a:r>
              <a:rPr lang="zh-CN" altLang="en-US" dirty="0"/>
              <a:t>、</a:t>
            </a:r>
            <a:r>
              <a:rPr lang="en-US" altLang="zh-CN" dirty="0"/>
              <a:t>LHM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7C0385A-6AD3-2C4E-B51F-5B7774C1A878}"/>
              </a:ext>
            </a:extLst>
          </p:cNvPr>
          <p:cNvSpPr txBox="1">
            <a:spLocks/>
          </p:cNvSpPr>
          <p:nvPr/>
        </p:nvSpPr>
        <p:spPr>
          <a:xfrm>
            <a:off x="838200" y="2501554"/>
            <a:ext cx="10515600" cy="487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Live-Talking</a:t>
            </a:r>
          </a:p>
          <a:p>
            <a:r>
              <a:rPr lang="en-US" altLang="zh-CN" dirty="0" err="1"/>
              <a:t>OpenAvatarChat</a:t>
            </a:r>
            <a:endParaRPr lang="en-US" altLang="zh-CN" dirty="0"/>
          </a:p>
          <a:p>
            <a:r>
              <a:rPr lang="en-US" altLang="zh-CN" dirty="0" err="1"/>
              <a:t>HeyGem</a:t>
            </a:r>
            <a:endParaRPr lang="en-US" altLang="zh-CN" dirty="0"/>
          </a:p>
          <a:p>
            <a:r>
              <a:rPr lang="zh-CN" altLang="en-US" dirty="0"/>
              <a:t>海螺、豆包等</a:t>
            </a:r>
            <a:endParaRPr lang="en-US" altLang="zh-CN" dirty="0"/>
          </a:p>
          <a:p>
            <a:r>
              <a:rPr lang="en-US" altLang="zh-CN" dirty="0"/>
              <a:t>Sora2</a:t>
            </a:r>
            <a:r>
              <a:rPr lang="zh-CN" altLang="en-US" dirty="0"/>
              <a:t>、</a:t>
            </a:r>
            <a:r>
              <a:rPr lang="en-US" altLang="zh-CN" dirty="0"/>
              <a:t>Wan2.2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F663C6-1612-ED9E-9CAE-217E4D48AFB4}"/>
              </a:ext>
            </a:extLst>
          </p:cNvPr>
          <p:cNvGrpSpPr/>
          <p:nvPr/>
        </p:nvGrpSpPr>
        <p:grpSpPr>
          <a:xfrm>
            <a:off x="4153800" y="2501554"/>
            <a:ext cx="7200000" cy="2880000"/>
            <a:chOff x="488950" y="1049235"/>
            <a:chExt cx="6429258" cy="2592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AAD5D5-09D3-F782-733B-002E5622EF8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5147" t="21479" r="316" b="13010"/>
            <a:stretch>
              <a:fillRect/>
            </a:stretch>
          </p:blipFill>
          <p:spPr bwMode="auto">
            <a:xfrm>
              <a:off x="5622208" y="1049235"/>
              <a:ext cx="1296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179771C-79ED-7F0A-9547-963CB65B0F28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8528" t="21479" r="316" b="13010"/>
            <a:stretch>
              <a:fillRect/>
            </a:stretch>
          </p:blipFill>
          <p:spPr bwMode="auto">
            <a:xfrm>
              <a:off x="488950" y="1049235"/>
              <a:ext cx="5184000" cy="2592000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图片 10" descr="图表&#10;&#10;AI 生成的内容可能不正确。">
              <a:extLst>
                <a:ext uri="{FF2B5EF4-FFF2-40B4-BE49-F238E27FC236}">
                  <a16:creationId xmlns:a16="http://schemas.microsoft.com/office/drawing/2014/main" id="{A7FF9651-C424-0508-241B-BE8655730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003" y="1255828"/>
              <a:ext cx="4400457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图片 11" descr="卡通画&#10;&#10;AI 生成的内容可能不正确。">
              <a:extLst>
                <a:ext uri="{FF2B5EF4-FFF2-40B4-BE49-F238E27FC236}">
                  <a16:creationId xmlns:a16="http://schemas.microsoft.com/office/drawing/2014/main" id="{A6D8A124-7645-4293-B269-16C5553B5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08" y="2906830"/>
              <a:ext cx="1080000" cy="425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649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1E021-64E4-2997-E3A1-5FBDCA7E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5BE2B-C629-D09F-10A4-68890E52C786}"/>
              </a:ext>
            </a:extLst>
          </p:cNvPr>
          <p:cNvSpPr txBox="1">
            <a:spLocks/>
          </p:cNvSpPr>
          <p:nvPr/>
        </p:nvSpPr>
        <p:spPr>
          <a:xfrm>
            <a:off x="665671" y="57216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基于计算机领域的特色*平台（</a:t>
            </a:r>
            <a:r>
              <a:rPr lang="en-US" altLang="zh-CN" dirty="0"/>
              <a:t>V4.0</a:t>
            </a:r>
            <a:r>
              <a:rPr lang="zh-CN" altLang="en-US" dirty="0"/>
              <a:t>）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FF215FC-B3FD-86FF-7190-212A3ABC4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71" y="1574558"/>
            <a:ext cx="726352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OJ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Judge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以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3DAAD6"/>
                </a:solidFill>
                <a:effectLst/>
                <a:latin typeface="Arial" panose="020B0604020202020204" pitchFamily="34" charset="0"/>
              </a:rPr>
              <a:t>可执行代码（Manim）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作为统一媒介，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将抽象的知识点转化为结构化、可复现的教学视频。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48D055F6-FC25-2329-0BC4-49B20EFCE2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1" y="3227146"/>
            <a:ext cx="5582542" cy="288000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EBE7622F-DBE2-1006-CAEC-79659ABC4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17" y="1269000"/>
            <a:ext cx="3843416" cy="2160000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ABFD278C-C022-9F05-4DCC-33398F15E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98" y="3784897"/>
            <a:ext cx="38434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1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646C53-949D-FE34-BD2D-33E523689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7" y="0"/>
            <a:ext cx="9564705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2F08CC-70C3-30E0-8FD5-A307C8B2E951}"/>
              </a:ext>
            </a:extLst>
          </p:cNvPr>
          <p:cNvSpPr txBox="1"/>
          <p:nvPr/>
        </p:nvSpPr>
        <p:spPr>
          <a:xfrm>
            <a:off x="4100423" y="10891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http://110.40.229.7:8000/frontend/index.html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31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B9A6C21A-880E-6648-52C1-75105A7E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4" y="0"/>
            <a:ext cx="1085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1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A424CE-9257-DC02-6A2B-AD6C2CE8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7750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45CF21-36CA-8D53-2152-5F07CE692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7692"/>
            <a:ext cx="4608000" cy="2608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4B89C7-BEF5-9A39-443A-F16F2F296DCB}"/>
              </a:ext>
            </a:extLst>
          </p:cNvPr>
          <p:cNvSpPr txBox="1"/>
          <p:nvPr/>
        </p:nvSpPr>
        <p:spPr>
          <a:xfrm>
            <a:off x="6096000" y="3991154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* 已于</a:t>
            </a:r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日晚</a:t>
            </a:r>
            <a:r>
              <a:rPr lang="en-US" altLang="zh-CN" dirty="0"/>
              <a:t>10</a:t>
            </a:r>
            <a:r>
              <a:rPr lang="zh-CN" altLang="en-US" dirty="0"/>
              <a:t>点许完成并提交</a:t>
            </a:r>
          </a:p>
        </p:txBody>
      </p:sp>
    </p:spTree>
    <p:extLst>
      <p:ext uri="{BB962C8B-B14F-4D97-AF65-F5344CB8AC3E}">
        <p14:creationId xmlns:p14="http://schemas.microsoft.com/office/powerpoint/2010/main" val="44132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CB88EDE0-331E-0381-2541-189CFD569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86" y="481367"/>
            <a:ext cx="3453938" cy="21571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2617B0D-4E9C-0642-4EF1-58571CEE0F94}"/>
              </a:ext>
            </a:extLst>
          </p:cNvPr>
          <p:cNvGrpSpPr/>
          <p:nvPr/>
        </p:nvGrpSpPr>
        <p:grpSpPr>
          <a:xfrm>
            <a:off x="584186" y="481367"/>
            <a:ext cx="7776000" cy="4320000"/>
            <a:chOff x="0" y="0"/>
            <a:chExt cx="5181742" cy="286893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73B8F45-ACE2-AF85-F99C-07C5F249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8" name="图片 7" descr="图形用户界面, 应用程序, 网站&#10;&#10;AI 生成的内容可能不正确。">
              <a:extLst>
                <a:ext uri="{FF2B5EF4-FFF2-40B4-BE49-F238E27FC236}">
                  <a16:creationId xmlns:a16="http://schemas.microsoft.com/office/drawing/2014/main" id="{ACE35BDA-48B9-3B70-BAAA-90904230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5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02247FB-8304-B847-E069-2D2636EA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5909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1A65672-F8AE-E107-86C6-10CAF9C7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86342" y="0"/>
              <a:ext cx="1295400" cy="2868930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A3B6926-925F-3414-F92B-9736C0948F8D}"/>
              </a:ext>
            </a:extLst>
          </p:cNvPr>
          <p:cNvSpPr txBox="1"/>
          <p:nvPr/>
        </p:nvSpPr>
        <p:spPr>
          <a:xfrm>
            <a:off x="828136" y="5273615"/>
            <a:ext cx="1088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【</a:t>
            </a:r>
            <a:r>
              <a:rPr lang="zh-CN" altLang="en-US" sz="2400" dirty="0"/>
              <a:t>我的商大</a:t>
            </a:r>
            <a:r>
              <a:rPr lang="en-US" altLang="zh-CN" sz="2400" dirty="0"/>
              <a:t>APP】 ——  【AI</a:t>
            </a:r>
            <a:r>
              <a:rPr lang="zh-CN" altLang="en-US" sz="2400" dirty="0"/>
              <a:t>学伴（试运行）</a:t>
            </a:r>
            <a:r>
              <a:rPr lang="en-US" altLang="zh-CN" sz="2400" dirty="0"/>
              <a:t>】 —— </a:t>
            </a:r>
            <a:r>
              <a:rPr lang="zh-CN" altLang="en-US" sz="2400" dirty="0"/>
              <a:t>点击</a:t>
            </a:r>
            <a:r>
              <a:rPr lang="en-US" altLang="zh-CN" sz="2400" dirty="0"/>
              <a:t>【</a:t>
            </a:r>
            <a:r>
              <a:rPr lang="zh-CN" altLang="en-US" sz="2400" dirty="0"/>
              <a:t>课程</a:t>
            </a:r>
            <a:r>
              <a:rPr lang="en-US" altLang="zh-CN" sz="2400" dirty="0"/>
              <a:t>】</a:t>
            </a:r>
            <a:r>
              <a:rPr lang="zh-CN" altLang="en-US" sz="2400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8965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&#10;&#10;AI 生成的内容可能不正确。">
            <a:extLst>
              <a:ext uri="{FF2B5EF4-FFF2-40B4-BE49-F238E27FC236}">
                <a16:creationId xmlns:a16="http://schemas.microsoft.com/office/drawing/2014/main" id="{14AF72F2-5508-1415-780B-B16E8FA6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6B543-B6A1-5C75-47B6-4E52DBB5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基本测评平台（基线版本）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9D0E0B-A316-EE24-1EF3-96907E9B4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307"/>
            <a:ext cx="10515600" cy="4351338"/>
          </a:xfrm>
        </p:spPr>
        <p:txBody>
          <a:bodyPr/>
          <a:lstStyle/>
          <a:p>
            <a:r>
              <a:rPr lang="zh-CN" altLang="en-US" dirty="0"/>
              <a:t>技术选型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—— </a:t>
            </a:r>
            <a:r>
              <a:rPr lang="zh-CN" altLang="en-US" dirty="0"/>
              <a:t>考虑东语学院需求 </a:t>
            </a:r>
            <a:r>
              <a:rPr lang="en-US" altLang="zh-CN" dirty="0"/>
              <a:t>/ </a:t>
            </a:r>
            <a:r>
              <a:rPr lang="zh-CN" altLang="en-US" dirty="0"/>
              <a:t>团队技术栈 </a:t>
            </a:r>
            <a:r>
              <a:rPr lang="en-US" altLang="zh-CN" dirty="0"/>
              <a:t>/ </a:t>
            </a:r>
            <a:r>
              <a:rPr lang="zh-CN" altLang="en-US" dirty="0"/>
              <a:t>接口注入等</a:t>
            </a:r>
            <a:endParaRPr lang="en-US" altLang="zh-CN" dirty="0"/>
          </a:p>
          <a:p>
            <a:r>
              <a:rPr lang="en-US" altLang="zh-CN" dirty="0"/>
              <a:t>Flask + waitress / </a:t>
            </a:r>
            <a:r>
              <a:rPr lang="en-US" altLang="zh-CN" dirty="0" err="1"/>
              <a:t>uWSGI</a:t>
            </a:r>
            <a:r>
              <a:rPr lang="en-US" altLang="zh-CN" dirty="0"/>
              <a:t> —— </a:t>
            </a:r>
            <a:r>
              <a:rPr lang="zh-CN" altLang="en-US" dirty="0"/>
              <a:t>轻量化内核</a:t>
            </a:r>
            <a:endParaRPr lang="en-US" altLang="zh-CN" dirty="0"/>
          </a:p>
          <a:p>
            <a:r>
              <a:rPr lang="en-US" altLang="zh-CN" dirty="0"/>
              <a:t>csv</a:t>
            </a:r>
            <a:r>
              <a:rPr lang="zh-CN" altLang="en-US" dirty="0"/>
              <a:t>文件直接存储（</a:t>
            </a:r>
            <a:r>
              <a:rPr lang="en-US" altLang="zh-CN" dirty="0"/>
              <a:t>RAG</a:t>
            </a:r>
            <a:r>
              <a:rPr lang="zh-CN" altLang="en-US" dirty="0"/>
              <a:t>交互等） </a:t>
            </a:r>
            <a:r>
              <a:rPr lang="en-US" altLang="zh-CN" dirty="0"/>
              <a:t>+ </a:t>
            </a:r>
            <a:r>
              <a:rPr lang="en-US" altLang="zh-CN" dirty="0" err="1"/>
              <a:t>Sqlite</a:t>
            </a:r>
            <a:r>
              <a:rPr lang="en-US" altLang="zh-CN" dirty="0"/>
              <a:t> </a:t>
            </a:r>
            <a:r>
              <a:rPr lang="zh-CN" altLang="en-US" dirty="0"/>
              <a:t>（工程持久化备份）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OpenSSL</a:t>
            </a:r>
            <a:r>
              <a:rPr lang="zh-CN" altLang="en-US" dirty="0"/>
              <a:t>进行</a:t>
            </a:r>
            <a:r>
              <a:rPr lang="en-US" altLang="zh-CN" dirty="0"/>
              <a:t>SSL</a:t>
            </a:r>
            <a:r>
              <a:rPr lang="zh-CN" altLang="en-US" dirty="0"/>
              <a:t>证书申请 </a:t>
            </a:r>
            <a:r>
              <a:rPr lang="en-US" altLang="zh-CN" dirty="0"/>
              <a:t>—— </a:t>
            </a:r>
            <a:r>
              <a:rPr lang="zh-CN" altLang="en-US" dirty="0"/>
              <a:t>域名 </a:t>
            </a:r>
            <a:r>
              <a:rPr lang="en-US" altLang="zh-CN" dirty="0"/>
              <a:t>+ HTTPS</a:t>
            </a:r>
          </a:p>
          <a:p>
            <a:r>
              <a:rPr lang="zh-CN" altLang="en-US" dirty="0"/>
              <a:t>前端</a:t>
            </a:r>
            <a:r>
              <a:rPr lang="en-US" altLang="zh-CN" dirty="0"/>
              <a:t>HTML + JavaScript + CSS —— </a:t>
            </a:r>
            <a:r>
              <a:rPr lang="zh-CN" altLang="en-US" dirty="0"/>
              <a:t>模板分离，直观修改、复用性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9BF472-E7F4-5AB6-ACE7-A3A22846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1072"/>
            <a:ext cx="12192000" cy="21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2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111162-F97D-6782-3884-B210694E8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0711"/>
            <a:ext cx="10515600" cy="4351338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FRP + </a:t>
            </a:r>
            <a:r>
              <a:rPr lang="zh-CN" altLang="en-US" dirty="0"/>
              <a:t>云服务器实现内网穿透、公网访问 </a:t>
            </a:r>
            <a:r>
              <a:rPr lang="en-US" altLang="zh-CN" dirty="0"/>
              <a:t>—— </a:t>
            </a:r>
            <a:r>
              <a:rPr lang="zh-CN" altLang="en-US" dirty="0"/>
              <a:t>王</a:t>
            </a:r>
            <a:r>
              <a:rPr lang="en-US" altLang="zh-CN" dirty="0"/>
              <a:t>Y</a:t>
            </a:r>
            <a:r>
              <a:rPr lang="zh-CN" altLang="en-US" dirty="0"/>
              <a:t>涵</a:t>
            </a:r>
            <a:endParaRPr lang="en-US" altLang="zh-CN" dirty="0"/>
          </a:p>
          <a:p>
            <a:r>
              <a:rPr lang="zh-CN" altLang="en-US" dirty="0"/>
              <a:t>域名申请：</a:t>
            </a:r>
            <a:r>
              <a:rPr lang="en-US" altLang="zh-CN" dirty="0" err="1"/>
              <a:t>zjgsu.icu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E1F6BD-5FE2-1195-18FE-52DC8B70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7492"/>
            <a:ext cx="10368000" cy="43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A69F39-BE96-B233-E428-E66D15D2A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5284"/>
            <a:ext cx="8261869" cy="1800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02DEA7A-BA42-6EFC-0D38-071B1EA5AA74}"/>
              </a:ext>
            </a:extLst>
          </p:cNvPr>
          <p:cNvSpPr txBox="1">
            <a:spLocks/>
          </p:cNvSpPr>
          <p:nvPr/>
        </p:nvSpPr>
        <p:spPr>
          <a:xfrm>
            <a:off x="889959" y="8432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团队</a:t>
            </a:r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5CE858-F2EE-865C-21D4-DD58A47CFBEF}"/>
              </a:ext>
            </a:extLst>
          </p:cNvPr>
          <p:cNvSpPr txBox="1"/>
          <p:nvPr/>
        </p:nvSpPr>
        <p:spPr>
          <a:xfrm>
            <a:off x="3669102" y="10995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C32-SoundTech/</a:t>
            </a:r>
            <a:r>
              <a:rPr lang="en-US" altLang="zh-CN" dirty="0" err="1">
                <a:hlinkClick r:id="rId3"/>
              </a:rPr>
              <a:t>SoundTech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56F097-EC46-75F1-BC58-3D3924C5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74" y="3429000"/>
            <a:ext cx="5564455" cy="28747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F66FB0-C407-3ED7-D0FD-C725C6716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003" y="3419040"/>
            <a:ext cx="5568909" cy="28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420662-0230-73B3-657D-3A04CFEF8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853" y="460302"/>
            <a:ext cx="3280961" cy="16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306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256</Words>
  <Application>Microsoft Office PowerPoint</Application>
  <PresentationFormat>宽屏</PresentationFormat>
  <Paragraphs>40</Paragraphs>
  <Slides>13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6" baseType="lpstr">
      <vt:lpstr>Arial</vt:lpstr>
      <vt:lpstr>Calibri</vt:lpstr>
      <vt:lpstr>WPS</vt:lpstr>
      <vt:lpstr>丁炜宸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基本测评平台（基线版本）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Dingdust</cp:lastModifiedBy>
  <cp:revision>23</cp:revision>
  <dcterms:created xsi:type="dcterms:W3CDTF">2023-08-09T12:44:00Z</dcterms:created>
  <dcterms:modified xsi:type="dcterms:W3CDTF">2025-10-10T18:40:45Z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0FFB374EF87741258E9EC42A4DEF22FC_13</vt:lpwstr>
  </property>
</Properties>
</file>